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84" r:id="rId4"/>
    <p:sldId id="292" r:id="rId5"/>
    <p:sldId id="293" r:id="rId6"/>
    <p:sldId id="298" r:id="rId7"/>
    <p:sldId id="260" r:id="rId8"/>
    <p:sldId id="285" r:id="rId9"/>
    <p:sldId id="294" r:id="rId10"/>
    <p:sldId id="295" r:id="rId11"/>
    <p:sldId id="289" r:id="rId12"/>
    <p:sldId id="296" r:id="rId13"/>
    <p:sldId id="286" r:id="rId14"/>
    <p:sldId id="304" r:id="rId15"/>
    <p:sldId id="300" r:id="rId16"/>
    <p:sldId id="301" r:id="rId17"/>
    <p:sldId id="303" r:id="rId18"/>
    <p:sldId id="269" r:id="rId19"/>
    <p:sldId id="277" r:id="rId20"/>
    <p:sldId id="297" r:id="rId21"/>
    <p:sldId id="287" r:id="rId22"/>
    <p:sldId id="276" r:id="rId23"/>
    <p:sldId id="288" r:id="rId2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orient="horz" pos="1777">
          <p15:clr>
            <a:srgbClr val="A4A3A4"/>
          </p15:clr>
        </p15:guide>
        <p15:guide id="3" pos="31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 Mr.Liu" initials="1M" lastIdx="1" clrIdx="0">
    <p:extLst>
      <p:ext uri="{19B8F6BF-5375-455C-9EA6-DF929625EA0E}">
        <p15:presenceInfo xmlns:p15="http://schemas.microsoft.com/office/powerpoint/2012/main" userId="46f74ccea95c57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323"/>
    <a:srgbClr val="F6F4F7"/>
    <a:srgbClr val="192A32"/>
    <a:srgbClr val="6B6387"/>
    <a:srgbClr val="036FB1"/>
    <a:srgbClr val="E9A797"/>
    <a:srgbClr val="8687A5"/>
    <a:srgbClr val="F9B201"/>
    <a:srgbClr val="548235"/>
    <a:srgbClr val="0A6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358" autoAdjust="0"/>
  </p:normalViewPr>
  <p:slideViewPr>
    <p:cSldViewPr snapToGrid="0">
      <p:cViewPr varScale="1">
        <p:scale>
          <a:sx n="114" d="100"/>
          <a:sy n="114" d="100"/>
        </p:scale>
        <p:origin x="547" y="82"/>
      </p:cViewPr>
      <p:guideLst>
        <p:guide orient="horz" pos="2186"/>
        <p:guide orient="horz" pos="1777"/>
        <p:guide pos="3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888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2T18:56:57.79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首先，是进行介绍：各位同学老师，你们好，我们是第四组成员</a:t>
            </a:r>
            <a:r>
              <a:rPr lang="en-US" altLang="zh-CN"/>
              <a:t>~~~~</a:t>
            </a:r>
            <a:r>
              <a:rPr lang="zh-CN" altLang="en-US"/>
              <a:t>今天我们讨论展示的主题是生命的独特与意义。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~~~~~~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76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人类的大脑是区别于其他动植物等生命形式的一个重要因素，脑的容量大，功能分区多而精细，尤其是大脑新皮质的存在。</a:t>
            </a:r>
            <a:endParaRPr lang="en-US" altLang="zh-CN" dirty="0"/>
          </a:p>
          <a:p>
            <a:r>
              <a:rPr lang="zh-CN" altLang="en-US" dirty="0"/>
              <a:t>而工具的使用使人类脱离了茹毛饮血的时代，从农耕到工业，再到现今的信息互联时代，工具的发明与使用起到了极为重要的作用，劳作工具、计时工具、交通工具、计算机，人类的世界因此而更加便利。</a:t>
            </a:r>
            <a:endParaRPr lang="en-US" altLang="zh-CN" dirty="0"/>
          </a:p>
          <a:p>
            <a:r>
              <a:rPr lang="zh-CN" altLang="en-US" dirty="0"/>
              <a:t>具有多彩的文化也是人类生命的独特性的重要表现，不同的交流方式，百花齐放的思想，多样的艺术形式与体育锻炼方式，以及多彩的娱乐方式都将人与原始纯粹的野兽区分开来。</a:t>
            </a:r>
            <a:endParaRPr lang="en-US" altLang="zh-CN" dirty="0"/>
          </a:p>
          <a:p>
            <a:r>
              <a:rPr lang="zh-CN" altLang="en-US" dirty="0"/>
              <a:t>此外，怜悯之心也是人所具有区别于原始生命形式的一重要特点，对同类，对异族，区别于曾经那种对活着这一原始的欲望，对自然的敬畏，对生活的热爱。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36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~~~~~~~~~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241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人一生终有一死，</a:t>
            </a:r>
            <a:endParaRPr lang="en-US" altLang="zh-CN" sz="9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那人活一生的意义与价值又体现在哪里呢？</a:t>
            </a:r>
            <a:endParaRPr lang="en-US" altLang="zh-CN" sz="9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zh-CN" altLang="en-US" dirty="0"/>
              <a:t>我们先来看一个视频。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082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06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~~~~~~~~~</a:t>
            </a:r>
            <a:r>
              <a:rPr lang="zh-CN" altLang="en-US" dirty="0"/>
              <a:t>接下来这三页可以删去，把里面内容说出来。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480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393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zzz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87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中国人的思想</a:t>
            </a:r>
            <a:r>
              <a:rPr lang="en-US" altLang="zh-CN"/>
              <a:t>~~~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9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我将从以下四个方面展开，然后把这四个念一遍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286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164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23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483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我们从生命引出人类生命，展示其独特性的同时又最终发掘生命的意义，谢谢各位的倾听。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9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那么，接下来让我们进行第一部分，何为生命，因为在我们讨论生命之前，这就已经是一个严肃的问题，生与死人们谈及此处之时都会有特殊的想法，那么到底什么是生命呢？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我们先来看一下百度百科的解释，</a:t>
            </a:r>
            <a:endParaRPr lang="en-US" altLang="zh-CN" dirty="0"/>
          </a:p>
          <a:p>
            <a:r>
              <a:rPr lang="en-US" altLang="zh-CN" dirty="0"/>
              <a:t>~~~~~~~~~~~</a:t>
            </a:r>
          </a:p>
          <a:p>
            <a:r>
              <a:rPr lang="zh-CN" altLang="en-US" dirty="0"/>
              <a:t>看起来是非常笼统的，似乎没有什么让我们触动的地方，那我们就问一问自己，什么是生命，生命在我们心中到底是一个怎样的存在</a:t>
            </a:r>
            <a:endParaRPr lang="en-US" altLang="zh-CN" dirty="0"/>
          </a:p>
          <a:p>
            <a:r>
              <a:rPr lang="zh-CN" altLang="en-US" dirty="0"/>
              <a:t>（这时候可以叫一个人来回答一下，窜通好，或者不问，停顿</a:t>
            </a:r>
            <a:r>
              <a:rPr lang="en-US" altLang="zh-CN" dirty="0"/>
              <a:t>10s</a:t>
            </a:r>
            <a:r>
              <a:rPr lang="zh-CN" altLang="en-US" dirty="0"/>
              <a:t>左右让大家思考一下。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05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如此，我们心中的是不是这样，生机勃勃，富有动态感。总之就是充满希望的。</a:t>
            </a:r>
            <a:r>
              <a:rPr lang="en-US" altLang="zh-CN" dirty="0"/>
              <a:t>~~~~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02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~~~~~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666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生命是多样的</a:t>
            </a:r>
            <a:r>
              <a:rPr lang="en-US" altLang="zh-CN" dirty="0"/>
              <a:t>~~~~~</a:t>
            </a:r>
          </a:p>
          <a:p>
            <a:r>
              <a:rPr lang="zh-CN" altLang="en-US" dirty="0"/>
              <a:t>生命是动态的</a:t>
            </a:r>
            <a:r>
              <a:rPr lang="en-US" altLang="zh-CN" dirty="0"/>
              <a:t>~~~~~~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27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生命中有一种极为特殊的，就是我们人类自己，区别于其他生命形式，人类生命的起源、发展、特殊的地方又体现在哪呢？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443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~~~~~~~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06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505" y="3749040"/>
            <a:ext cx="1373495" cy="1394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019"/>
            <a:ext cx="1373495" cy="13944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425979" y="4076182"/>
            <a:ext cx="38713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第四组：刘欣豪、马忠龙、王硕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683" y="1619088"/>
            <a:ext cx="5562593" cy="73863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sz="42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生命的独特与意义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151" y="2302996"/>
            <a:ext cx="5972497" cy="35391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en-US" altLang="zh-CN" sz="1700" spc="3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The uniqueness and meaning of life</a:t>
            </a:r>
            <a:endParaRPr lang="zh-CN" altLang="en-US" sz="1700" spc="3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1193" y="2776049"/>
            <a:ext cx="620754" cy="288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30" y="0"/>
            <a:ext cx="506617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>
            <a:extLst>
              <a:ext uri="{FF2B5EF4-FFF2-40B4-BE49-F238E27FC236}">
                <a16:creationId xmlns:a16="http://schemas.microsoft.com/office/drawing/2014/main" id="{252CC78D-765D-4715-B814-0519A3D3F9C0}"/>
              </a:ext>
            </a:extLst>
          </p:cNvPr>
          <p:cNvSpPr txBox="1"/>
          <p:nvPr/>
        </p:nvSpPr>
        <p:spPr>
          <a:xfrm>
            <a:off x="684567" y="465352"/>
            <a:ext cx="183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独特的人类生命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Unique human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59E8B4-CE23-48CE-AD74-685D31A2E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0" y="1230233"/>
            <a:ext cx="5076497" cy="33187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5F18CD-132C-4CA2-A47C-AA001C1CFDB4}"/>
              </a:ext>
            </a:extLst>
          </p:cNvPr>
          <p:cNvSpPr txBox="1"/>
          <p:nvPr/>
        </p:nvSpPr>
        <p:spPr>
          <a:xfrm>
            <a:off x="5661211" y="1602254"/>
            <a:ext cx="3173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在生物进化，地球历史演变递进的时刻，</a:t>
            </a:r>
            <a:r>
              <a:rPr lang="zh-CN" altLang="en-US" sz="2000" b="0" i="0" dirty="0">
                <a:solidFill>
                  <a:srgbClr val="23232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人类没有老虎一般的体格，狮子一般的利爪，猎豹一般的速度。但</a:t>
            </a:r>
            <a:r>
              <a:rPr lang="zh-CN" altLang="en-US" sz="2000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最终仍然是人类站到了食物链顶峰。</a:t>
            </a:r>
            <a:endParaRPr lang="zh-CN" altLang="en-US" sz="1600" dirty="0">
              <a:solidFill>
                <a:srgbClr val="2323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86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10"/>
          <p:cNvSpPr txBox="1"/>
          <p:nvPr/>
        </p:nvSpPr>
        <p:spPr>
          <a:xfrm>
            <a:off x="684567" y="465352"/>
            <a:ext cx="183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独特的人类生命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Unique human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0" y="2753669"/>
            <a:ext cx="9144000" cy="45719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2323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014120" y="2466070"/>
            <a:ext cx="620917" cy="620917"/>
          </a:xfrm>
          <a:prstGeom prst="ellipse">
            <a:avLst/>
          </a:prstGeom>
          <a:solidFill>
            <a:srgbClr val="232323"/>
          </a:solidFill>
          <a:ln w="38100">
            <a:solidFill>
              <a:srgbClr val="F6F4F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232323"/>
              </a:solidFill>
            </a:endParaRPr>
          </a:p>
        </p:txBody>
      </p:sp>
      <p:sp>
        <p:nvSpPr>
          <p:cNvPr id="47" name="AutoShape 59"/>
          <p:cNvSpPr/>
          <p:nvPr/>
        </p:nvSpPr>
        <p:spPr bwMode="auto">
          <a:xfrm>
            <a:off x="5178620" y="2631572"/>
            <a:ext cx="291916" cy="29063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F4F7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232323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793673" y="2466070"/>
            <a:ext cx="620917" cy="620917"/>
          </a:xfrm>
          <a:prstGeom prst="ellipse">
            <a:avLst/>
          </a:prstGeom>
          <a:solidFill>
            <a:srgbClr val="232323"/>
          </a:solidFill>
          <a:ln w="38100">
            <a:solidFill>
              <a:srgbClr val="F6F4F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232323"/>
              </a:solidFill>
            </a:endParaRPr>
          </a:p>
        </p:txBody>
      </p:sp>
      <p:sp>
        <p:nvSpPr>
          <p:cNvPr id="49" name="AutoShape 112"/>
          <p:cNvSpPr/>
          <p:nvPr/>
        </p:nvSpPr>
        <p:spPr bwMode="auto">
          <a:xfrm>
            <a:off x="6958173" y="2631572"/>
            <a:ext cx="291918" cy="29063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F6F4F7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232323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455014" y="2466070"/>
            <a:ext cx="620917" cy="620917"/>
          </a:xfrm>
          <a:prstGeom prst="ellipse">
            <a:avLst/>
          </a:prstGeom>
          <a:solidFill>
            <a:srgbClr val="232323"/>
          </a:solidFill>
          <a:ln w="38100">
            <a:solidFill>
              <a:srgbClr val="F6F4F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232323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665506" y="2630808"/>
            <a:ext cx="199934" cy="291442"/>
            <a:chOff x="2528974" y="2863357"/>
            <a:chExt cx="246811" cy="359779"/>
          </a:xfrm>
          <a:solidFill>
            <a:srgbClr val="F6F4F7"/>
          </a:solidFill>
        </p:grpSpPr>
        <p:sp>
          <p:nvSpPr>
            <p:cNvPr id="52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3232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3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3232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3234567" y="2466070"/>
            <a:ext cx="620917" cy="620917"/>
          </a:xfrm>
          <a:prstGeom prst="ellipse">
            <a:avLst/>
          </a:prstGeom>
          <a:solidFill>
            <a:srgbClr val="232323"/>
          </a:solidFill>
          <a:ln w="38100">
            <a:solidFill>
              <a:srgbClr val="F6F4F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232323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399553" y="2631276"/>
            <a:ext cx="290946" cy="290944"/>
            <a:chOff x="2473104" y="2145028"/>
            <a:chExt cx="359165" cy="359165"/>
          </a:xfrm>
          <a:solidFill>
            <a:srgbClr val="F6F4F7"/>
          </a:solidFill>
        </p:grpSpPr>
        <p:sp>
          <p:nvSpPr>
            <p:cNvPr id="56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3232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7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3232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8" name="TextBox 1210"/>
          <p:cNvSpPr/>
          <p:nvPr/>
        </p:nvSpPr>
        <p:spPr>
          <a:xfrm>
            <a:off x="1567981" y="1191169"/>
            <a:ext cx="394980" cy="377026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2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脑</a:t>
            </a:r>
          </a:p>
        </p:txBody>
      </p:sp>
      <p:sp>
        <p:nvSpPr>
          <p:cNvPr id="60" name="TextBox 1210"/>
          <p:cNvSpPr/>
          <p:nvPr/>
        </p:nvSpPr>
        <p:spPr>
          <a:xfrm>
            <a:off x="5014120" y="1191011"/>
            <a:ext cx="651460" cy="377026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2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文化</a:t>
            </a:r>
          </a:p>
        </p:txBody>
      </p:sp>
      <p:sp>
        <p:nvSpPr>
          <p:cNvPr id="62" name="TextBox 1210"/>
          <p:cNvSpPr/>
          <p:nvPr/>
        </p:nvSpPr>
        <p:spPr>
          <a:xfrm>
            <a:off x="3234567" y="3332207"/>
            <a:ext cx="651460" cy="377026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2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工具</a:t>
            </a:r>
          </a:p>
        </p:txBody>
      </p:sp>
      <p:sp>
        <p:nvSpPr>
          <p:cNvPr id="64" name="TextBox 1210"/>
          <p:cNvSpPr/>
          <p:nvPr/>
        </p:nvSpPr>
        <p:spPr>
          <a:xfrm>
            <a:off x="6802791" y="3332207"/>
            <a:ext cx="651460" cy="377026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sz="2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怜悯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235AB1-15D6-41B6-B655-F8DACEF9876E}"/>
              </a:ext>
            </a:extLst>
          </p:cNvPr>
          <p:cNvSpPr txBox="1"/>
          <p:nvPr/>
        </p:nvSpPr>
        <p:spPr>
          <a:xfrm>
            <a:off x="1031722" y="1672279"/>
            <a:ext cx="166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容量大、功能分区、</a:t>
            </a:r>
            <a:endParaRPr lang="en-US" altLang="zh-CN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大脑新皮质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55052E-A080-41F3-AF87-9272CE507D29}"/>
              </a:ext>
            </a:extLst>
          </p:cNvPr>
          <p:cNvSpPr txBox="1"/>
          <p:nvPr/>
        </p:nvSpPr>
        <p:spPr>
          <a:xfrm>
            <a:off x="2699157" y="3778624"/>
            <a:ext cx="1805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劳作、计时、交通、计算机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FDF45F-FB68-4C32-978A-C0AFF69CE9FA}"/>
              </a:ext>
            </a:extLst>
          </p:cNvPr>
          <p:cNvSpPr txBox="1"/>
          <p:nvPr/>
        </p:nvSpPr>
        <p:spPr>
          <a:xfrm>
            <a:off x="4572000" y="1616329"/>
            <a:ext cx="166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交流、思想、习俗、艺术、体育、娱乐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2B14BE6-EAAB-4030-999D-2B41A8E9A9A0}"/>
              </a:ext>
            </a:extLst>
          </p:cNvPr>
          <p:cNvSpPr txBox="1"/>
          <p:nvPr/>
        </p:nvSpPr>
        <p:spPr>
          <a:xfrm>
            <a:off x="6415028" y="3800564"/>
            <a:ext cx="180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对同类、对异族</a:t>
            </a:r>
          </a:p>
        </p:txBody>
      </p:sp>
    </p:spTree>
    <p:extLst>
      <p:ext uri="{BB962C8B-B14F-4D97-AF65-F5344CB8AC3E}">
        <p14:creationId xmlns:p14="http://schemas.microsoft.com/office/powerpoint/2010/main" val="219314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>
            <a:extLst>
              <a:ext uri="{FF2B5EF4-FFF2-40B4-BE49-F238E27FC236}">
                <a16:creationId xmlns:a16="http://schemas.microsoft.com/office/drawing/2014/main" id="{252CC78D-765D-4715-B814-0519A3D3F9C0}"/>
              </a:ext>
            </a:extLst>
          </p:cNvPr>
          <p:cNvSpPr txBox="1"/>
          <p:nvPr/>
        </p:nvSpPr>
        <p:spPr>
          <a:xfrm>
            <a:off x="684567" y="465352"/>
            <a:ext cx="183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独特的人类生命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Unique human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E15F3E-748E-4810-891B-0A5A15859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2742" y="1615738"/>
            <a:ext cx="3762995" cy="25086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51D6C2-6EA8-4E54-AD7C-08D3458E8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34" y="910661"/>
            <a:ext cx="2508665" cy="38284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10EB379-646F-4564-82A3-C3A6F471A9E0}"/>
              </a:ext>
            </a:extLst>
          </p:cNvPr>
          <p:cNvSpPr txBox="1"/>
          <p:nvPr/>
        </p:nvSpPr>
        <p:spPr>
          <a:xfrm>
            <a:off x="2958352" y="1378324"/>
            <a:ext cx="311971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是独特的，但人类的生命却从未超脱于自然世界，生与死是人类亘古不变的一个话题，生而喜，死而悲，人生终有结束的一天，一个婴幼儿会成长，衰老，最终归于坟墓，既然最终都会死亡，那么生命又有什么价值呢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63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688596" y="1968925"/>
            <a:ext cx="26664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生命的价值</a:t>
            </a:r>
            <a:endParaRPr lang="en-US" altLang="zh-CN" sz="3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The Value of Life</a:t>
            </a:r>
            <a:endParaRPr lang="zh-CN" altLang="en-US" sz="1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688595" y="1267549"/>
            <a:ext cx="3251597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PART 03</a:t>
            </a:r>
            <a:endParaRPr lang="zh-CN" altLang="en-US" sz="4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1" name="文本框 36"/>
          <p:cNvSpPr txBox="1"/>
          <p:nvPr/>
        </p:nvSpPr>
        <p:spPr>
          <a:xfrm>
            <a:off x="688595" y="3087938"/>
            <a:ext cx="3860006" cy="7345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人一生终有一死，</a:t>
            </a:r>
            <a:endParaRPr lang="en-US" altLang="zh-CN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那人活一生的意义与价值又体现在哪里呢？</a:t>
            </a:r>
            <a:endParaRPr lang="en-US" altLang="zh-CN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1465" y="2898478"/>
            <a:ext cx="620754" cy="288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232323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30" y="0"/>
            <a:ext cx="506617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四分钟告诉你生命的意义是什么？">
            <a:hlinkClick r:id="" action="ppaction://media"/>
            <a:extLst>
              <a:ext uri="{FF2B5EF4-FFF2-40B4-BE49-F238E27FC236}">
                <a16:creationId xmlns:a16="http://schemas.microsoft.com/office/drawing/2014/main" id="{84582904-86BF-41D6-B742-2EE6B9E6B2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6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1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0"/>
          <p:cNvSpPr txBox="1"/>
          <p:nvPr/>
        </p:nvSpPr>
        <p:spPr>
          <a:xfrm>
            <a:off x="684567" y="465352"/>
            <a:ext cx="273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生命的价值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The Value of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09EE4E-4D7D-4853-BBEC-548071BABC2D}"/>
              </a:ext>
            </a:extLst>
          </p:cNvPr>
          <p:cNvSpPr txBox="1"/>
          <p:nvPr/>
        </p:nvSpPr>
        <p:spPr>
          <a:xfrm>
            <a:off x="403411" y="1000066"/>
            <a:ext cx="4572000" cy="1996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　第一个要素，一个人一辈子要有志向。志向是什么？志向是你一辈子想要让自己的生命有点儿意义的感觉，让自己的生命更加充实的感觉，以及让自己的生命能够爆发出来的那种感觉。当你知道生命的积极性、生命的意义和生命感到充实的时候，你一定想的是好事，这个好事对你是好事，对他人也是好事。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E37CED-9950-4335-9636-E05DDE1FE4AD}"/>
              </a:ext>
            </a:extLst>
          </p:cNvPr>
          <p:cNvSpPr txBox="1"/>
          <p:nvPr/>
        </p:nvSpPr>
        <p:spPr>
          <a:xfrm>
            <a:off x="4417360" y="3493482"/>
            <a:ext cx="4572000" cy="704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一个人的志向就是愿意让自己的生命灿烂起来，并且让你周围的人的生命也一起灿烂起来。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B935E6-CE75-43E3-B88A-8E839BDE6004}"/>
              </a:ext>
            </a:extLst>
          </p:cNvPr>
          <p:cNvSpPr txBox="1"/>
          <p:nvPr/>
        </p:nvSpPr>
        <p:spPr>
          <a:xfrm>
            <a:off x="7832911" y="573073"/>
            <a:ext cx="705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志向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75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93947C0-17F0-438E-8B4F-75DCFFBBF198}"/>
              </a:ext>
            </a:extLst>
          </p:cNvPr>
          <p:cNvSpPr txBox="1"/>
          <p:nvPr/>
        </p:nvSpPr>
        <p:spPr>
          <a:xfrm>
            <a:off x="7906871" y="568891"/>
            <a:ext cx="6454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追求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345DECCC-463C-427F-9490-6CD685923F6E}"/>
              </a:ext>
            </a:extLst>
          </p:cNvPr>
          <p:cNvSpPr txBox="1"/>
          <p:nvPr/>
        </p:nvSpPr>
        <p:spPr>
          <a:xfrm>
            <a:off x="684567" y="465352"/>
            <a:ext cx="273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生命的价值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The Value of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5069B2-E090-4E41-B303-C4C7F1BE4E2D}"/>
              </a:ext>
            </a:extLst>
          </p:cNvPr>
          <p:cNvSpPr txBox="1"/>
          <p:nvPr/>
        </p:nvSpPr>
        <p:spPr>
          <a:xfrm>
            <a:off x="1705435" y="1502444"/>
            <a:ext cx="5733129" cy="2268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生命的价值就是如何最大限度地发挥实现自我发展和自我创造。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生命脆弱。人生无常。天灾人祸、意外事故、疾病爆发等等都会使人死亡。那么，我们活着的价值和意义，就应当带着感恩的心，珍惜自己拥有的，追求美好的理想，为人生目标不懈奋斗、开拓进取。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同时，让我们爱着的人能够感受到我们的爱。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29051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C7B3E6-9812-4BB8-A22F-057B10B5A092}"/>
              </a:ext>
            </a:extLst>
          </p:cNvPr>
          <p:cNvSpPr txBox="1"/>
          <p:nvPr/>
        </p:nvSpPr>
        <p:spPr>
          <a:xfrm>
            <a:off x="8034618" y="602509"/>
            <a:ext cx="510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奋斗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61615D6D-9B24-440F-85C7-794ABF7A970C}"/>
              </a:ext>
            </a:extLst>
          </p:cNvPr>
          <p:cNvSpPr txBox="1"/>
          <p:nvPr/>
        </p:nvSpPr>
        <p:spPr>
          <a:xfrm>
            <a:off x="684567" y="465352"/>
            <a:ext cx="273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生命的价值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The Value of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60966B-EB6D-4C19-8BCC-79824C43C22B}"/>
              </a:ext>
            </a:extLst>
          </p:cNvPr>
          <p:cNvSpPr txBox="1"/>
          <p:nvPr/>
        </p:nvSpPr>
        <p:spPr>
          <a:xfrm>
            <a:off x="1337983" y="1570552"/>
            <a:ext cx="4572000" cy="1428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朝你想要的方向去奋斗和努力，朝专注的方向去努力，一旦坚持了就要坚持到底</a:t>
            </a: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89F444-E106-4761-A79B-0570EDFB87B5}"/>
              </a:ext>
            </a:extLst>
          </p:cNvPr>
          <p:cNvSpPr txBox="1"/>
          <p:nvPr/>
        </p:nvSpPr>
        <p:spPr>
          <a:xfrm>
            <a:off x="1337983" y="3321441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热爱促成一切，兴趣促成一切，专注决定一切。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796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10"/>
          <p:cNvSpPr txBox="1"/>
          <p:nvPr/>
        </p:nvSpPr>
        <p:spPr>
          <a:xfrm>
            <a:off x="684567" y="465352"/>
            <a:ext cx="273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生命的价值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The Value of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46" name="Freeform 12"/>
          <p:cNvSpPr>
            <a:spLocks/>
          </p:cNvSpPr>
          <p:nvPr/>
        </p:nvSpPr>
        <p:spPr bwMode="auto">
          <a:xfrm>
            <a:off x="1543385" y="1190214"/>
            <a:ext cx="370074" cy="371186"/>
          </a:xfrm>
          <a:custGeom>
            <a:avLst/>
            <a:gdLst>
              <a:gd name="T0" fmla="*/ 0 w 1446"/>
              <a:gd name="T1" fmla="*/ 0 h 1446"/>
              <a:gd name="T2" fmla="*/ 2147483647 w 1446"/>
              <a:gd name="T3" fmla="*/ 0 h 1446"/>
              <a:gd name="T4" fmla="*/ 2147483647 w 1446"/>
              <a:gd name="T5" fmla="*/ 2147483647 h 1446"/>
              <a:gd name="T6" fmla="*/ 2147483647 w 1446"/>
              <a:gd name="T7" fmla="*/ 2147483647 h 1446"/>
              <a:gd name="T8" fmla="*/ 2147483647 w 1446"/>
              <a:gd name="T9" fmla="*/ 2147483647 h 1446"/>
              <a:gd name="T10" fmla="*/ 0 w 1446"/>
              <a:gd name="T11" fmla="*/ 2147483647 h 1446"/>
              <a:gd name="T12" fmla="*/ 0 w 1446"/>
              <a:gd name="T13" fmla="*/ 0 h 14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Freeform 12"/>
          <p:cNvSpPr>
            <a:spLocks/>
          </p:cNvSpPr>
          <p:nvPr/>
        </p:nvSpPr>
        <p:spPr bwMode="auto">
          <a:xfrm flipH="1" flipV="1">
            <a:off x="7122964" y="2200564"/>
            <a:ext cx="370075" cy="371186"/>
          </a:xfrm>
          <a:custGeom>
            <a:avLst/>
            <a:gdLst>
              <a:gd name="T0" fmla="*/ 0 w 1446"/>
              <a:gd name="T1" fmla="*/ 0 h 1446"/>
              <a:gd name="T2" fmla="*/ 2147483647 w 1446"/>
              <a:gd name="T3" fmla="*/ 0 h 1446"/>
              <a:gd name="T4" fmla="*/ 2147483647 w 1446"/>
              <a:gd name="T5" fmla="*/ 2147483647 h 1446"/>
              <a:gd name="T6" fmla="*/ 2147483647 w 1446"/>
              <a:gd name="T7" fmla="*/ 2147483647 h 1446"/>
              <a:gd name="T8" fmla="*/ 2147483647 w 1446"/>
              <a:gd name="T9" fmla="*/ 2147483647 h 1446"/>
              <a:gd name="T10" fmla="*/ 0 w 1446"/>
              <a:gd name="T11" fmla="*/ 2147483647 h 1446"/>
              <a:gd name="T12" fmla="*/ 0 w 1446"/>
              <a:gd name="T13" fmla="*/ 0 h 14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05415" y="1255480"/>
            <a:ext cx="5825594" cy="1244989"/>
          </a:xfrm>
          <a:prstGeom prst="rect">
            <a:avLst/>
          </a:prstGeom>
          <a:noFill/>
          <a:ln w="12700">
            <a:solidFill>
              <a:srgbClr val="23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F2D370-CF7A-4659-8977-FD2000EEB3EF}"/>
              </a:ext>
            </a:extLst>
          </p:cNvPr>
          <p:cNvSpPr txBox="1"/>
          <p:nvPr/>
        </p:nvSpPr>
        <p:spPr>
          <a:xfrm>
            <a:off x="1913459" y="1455657"/>
            <a:ext cx="520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solidFill>
                  <a:srgbClr val="191919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</a:rPr>
              <a:t>有的人活着，他已经死了，有的人死了，他还活着。</a:t>
            </a:r>
            <a:endParaRPr lang="en-US" altLang="zh-CN" sz="1800" dirty="0">
              <a:solidFill>
                <a:srgbClr val="191919"/>
              </a:solidFill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r"/>
            <a:r>
              <a:rPr lang="en-US" altLang="zh-CN" sz="1800" dirty="0">
                <a:solidFill>
                  <a:srgbClr val="191919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——</a:t>
            </a:r>
            <a:r>
              <a:rPr lang="zh-CN" altLang="en-US" sz="1800" dirty="0">
                <a:solidFill>
                  <a:srgbClr val="191919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臧克家</a:t>
            </a:r>
            <a:endParaRPr lang="zh-CN" altLang="en-US" dirty="0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970274AF-AFAE-469E-9BF2-493552A2574D}"/>
              </a:ext>
            </a:extLst>
          </p:cNvPr>
          <p:cNvSpPr>
            <a:spLocks/>
          </p:cNvSpPr>
          <p:nvPr/>
        </p:nvSpPr>
        <p:spPr bwMode="auto">
          <a:xfrm>
            <a:off x="1543385" y="3079014"/>
            <a:ext cx="370074" cy="371186"/>
          </a:xfrm>
          <a:custGeom>
            <a:avLst/>
            <a:gdLst>
              <a:gd name="T0" fmla="*/ 0 w 1446"/>
              <a:gd name="T1" fmla="*/ 0 h 1446"/>
              <a:gd name="T2" fmla="*/ 2147483647 w 1446"/>
              <a:gd name="T3" fmla="*/ 0 h 1446"/>
              <a:gd name="T4" fmla="*/ 2147483647 w 1446"/>
              <a:gd name="T5" fmla="*/ 2147483647 h 1446"/>
              <a:gd name="T6" fmla="*/ 2147483647 w 1446"/>
              <a:gd name="T7" fmla="*/ 2147483647 h 1446"/>
              <a:gd name="T8" fmla="*/ 2147483647 w 1446"/>
              <a:gd name="T9" fmla="*/ 2147483647 h 1446"/>
              <a:gd name="T10" fmla="*/ 0 w 1446"/>
              <a:gd name="T11" fmla="*/ 2147483647 h 1446"/>
              <a:gd name="T12" fmla="*/ 0 w 1446"/>
              <a:gd name="T13" fmla="*/ 0 h 14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12298010-EE13-482E-989F-EB4BBFC46339}"/>
              </a:ext>
            </a:extLst>
          </p:cNvPr>
          <p:cNvSpPr>
            <a:spLocks/>
          </p:cNvSpPr>
          <p:nvPr/>
        </p:nvSpPr>
        <p:spPr bwMode="auto">
          <a:xfrm flipH="1" flipV="1">
            <a:off x="7122964" y="4089364"/>
            <a:ext cx="370075" cy="371186"/>
          </a:xfrm>
          <a:custGeom>
            <a:avLst/>
            <a:gdLst>
              <a:gd name="T0" fmla="*/ 0 w 1446"/>
              <a:gd name="T1" fmla="*/ 0 h 1446"/>
              <a:gd name="T2" fmla="*/ 2147483647 w 1446"/>
              <a:gd name="T3" fmla="*/ 0 h 1446"/>
              <a:gd name="T4" fmla="*/ 2147483647 w 1446"/>
              <a:gd name="T5" fmla="*/ 2147483647 h 1446"/>
              <a:gd name="T6" fmla="*/ 2147483647 w 1446"/>
              <a:gd name="T7" fmla="*/ 2147483647 h 1446"/>
              <a:gd name="T8" fmla="*/ 2147483647 w 1446"/>
              <a:gd name="T9" fmla="*/ 2147483647 h 1446"/>
              <a:gd name="T10" fmla="*/ 0 w 1446"/>
              <a:gd name="T11" fmla="*/ 2147483647 h 1446"/>
              <a:gd name="T12" fmla="*/ 0 w 1446"/>
              <a:gd name="T13" fmla="*/ 0 h 144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7D7002-FDB6-447E-8436-AECF048C6FA6}"/>
              </a:ext>
            </a:extLst>
          </p:cNvPr>
          <p:cNvSpPr/>
          <p:nvPr/>
        </p:nvSpPr>
        <p:spPr>
          <a:xfrm>
            <a:off x="1605415" y="3144280"/>
            <a:ext cx="5825594" cy="1244989"/>
          </a:xfrm>
          <a:prstGeom prst="rect">
            <a:avLst/>
          </a:prstGeom>
          <a:noFill/>
          <a:ln w="12700">
            <a:solidFill>
              <a:srgbClr val="23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83EB45-D865-4E86-9C98-FDF186C7C05C}"/>
              </a:ext>
            </a:extLst>
          </p:cNvPr>
          <p:cNvSpPr txBox="1"/>
          <p:nvPr/>
        </p:nvSpPr>
        <p:spPr>
          <a:xfrm>
            <a:off x="1913459" y="3344457"/>
            <a:ext cx="520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191919"/>
                </a:solidFill>
                <a:effectLst/>
                <a:ea typeface="宋体" panose="02010600030101010101" pitchFamily="2" charset="-122"/>
                <a:cs typeface="Arial" panose="020B0604020202020204" pitchFamily="34" charset="0"/>
              </a:rPr>
              <a:t>人固有一死，或重于泰山，或轻于鸿毛，用之所趋异也。</a:t>
            </a:r>
            <a:endParaRPr lang="en-US" altLang="zh-CN" sz="1800" dirty="0">
              <a:solidFill>
                <a:srgbClr val="191919"/>
              </a:solidFill>
              <a:effectLst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r"/>
            <a:r>
              <a:rPr lang="en-US" altLang="zh-CN" sz="1800" dirty="0">
                <a:solidFill>
                  <a:srgbClr val="191919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——</a:t>
            </a:r>
            <a:r>
              <a:rPr lang="zh-CN" altLang="en-US" sz="1800" dirty="0">
                <a:solidFill>
                  <a:srgbClr val="191919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司马迁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03811" y="1493582"/>
            <a:ext cx="4168189" cy="27691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572000" y="1493582"/>
            <a:ext cx="4012310" cy="276913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036723" y="2678492"/>
            <a:ext cx="25970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中国杂交水稻育种专家，中国研究与发展杂交水稻的开创者，被誉为“世界杂交水稻之父”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34" name="文本框 40"/>
          <p:cNvSpPr txBox="1">
            <a:spLocks noChangeArrowheads="1"/>
          </p:cNvSpPr>
          <p:nvPr/>
        </p:nvSpPr>
        <p:spPr bwMode="auto">
          <a:xfrm>
            <a:off x="5036723" y="1793650"/>
            <a:ext cx="1753361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</a:rPr>
              <a:t>袁隆平</a:t>
            </a: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0F71073B-EBC0-4696-A92B-434D54FACDCF}"/>
              </a:ext>
            </a:extLst>
          </p:cNvPr>
          <p:cNvSpPr txBox="1"/>
          <p:nvPr/>
        </p:nvSpPr>
        <p:spPr>
          <a:xfrm>
            <a:off x="684567" y="465352"/>
            <a:ext cx="1695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生命的价值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The Value of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411054" y="1882165"/>
            <a:ext cx="2876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何为生命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95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For what is life </a:t>
            </a:r>
            <a:endParaRPr lang="zh-CN" altLang="en-US" sz="95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980953" y="1930690"/>
            <a:ext cx="407526" cy="407525"/>
          </a:xfrm>
          <a:prstGeom prst="roundRect">
            <a:avLst/>
          </a:prstGeom>
          <a:solidFill>
            <a:srgbClr val="23232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文本框 17"/>
          <p:cNvSpPr txBox="1"/>
          <p:nvPr/>
        </p:nvSpPr>
        <p:spPr>
          <a:xfrm>
            <a:off x="931447" y="1934397"/>
            <a:ext cx="549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6F4F7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01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969936" y="3289335"/>
            <a:ext cx="407526" cy="407525"/>
          </a:xfrm>
          <a:prstGeom prst="roundRect">
            <a:avLst/>
          </a:prstGeom>
          <a:solidFill>
            <a:srgbClr val="23232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17"/>
          <p:cNvSpPr txBox="1"/>
          <p:nvPr/>
        </p:nvSpPr>
        <p:spPr>
          <a:xfrm>
            <a:off x="931447" y="3293042"/>
            <a:ext cx="549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6F4F7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03</a:t>
            </a:r>
          </a:p>
        </p:txBody>
      </p:sp>
      <p:sp>
        <p:nvSpPr>
          <p:cNvPr id="41" name="文本框 10"/>
          <p:cNvSpPr txBox="1"/>
          <p:nvPr/>
        </p:nvSpPr>
        <p:spPr>
          <a:xfrm>
            <a:off x="1400037" y="3226527"/>
            <a:ext cx="286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生命的价值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The Value of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36" name="文本框 10"/>
          <p:cNvSpPr txBox="1"/>
          <p:nvPr/>
        </p:nvSpPr>
        <p:spPr>
          <a:xfrm>
            <a:off x="1415956" y="2554346"/>
            <a:ext cx="2639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独特的人类生命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Unique human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980953" y="2602871"/>
            <a:ext cx="407526" cy="407525"/>
          </a:xfrm>
          <a:prstGeom prst="roundRect">
            <a:avLst/>
          </a:prstGeom>
          <a:solidFill>
            <a:srgbClr val="23232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文本框 17"/>
          <p:cNvSpPr txBox="1"/>
          <p:nvPr/>
        </p:nvSpPr>
        <p:spPr>
          <a:xfrm>
            <a:off x="931447" y="2606578"/>
            <a:ext cx="549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6F4F7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02</a:t>
            </a:r>
          </a:p>
        </p:txBody>
      </p:sp>
      <p:sp>
        <p:nvSpPr>
          <p:cNvPr id="50" name="文本框 10"/>
          <p:cNvSpPr txBox="1"/>
          <p:nvPr/>
        </p:nvSpPr>
        <p:spPr>
          <a:xfrm>
            <a:off x="1437989" y="3898709"/>
            <a:ext cx="2633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幸福的我们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95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Lucky us</a:t>
            </a:r>
            <a:endParaRPr lang="zh-CN" altLang="en-US" sz="95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002987" y="3961517"/>
            <a:ext cx="407526" cy="407525"/>
          </a:xfrm>
          <a:prstGeom prst="roundRect">
            <a:avLst/>
          </a:prstGeom>
          <a:solidFill>
            <a:srgbClr val="23232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文本框 17"/>
          <p:cNvSpPr txBox="1"/>
          <p:nvPr/>
        </p:nvSpPr>
        <p:spPr>
          <a:xfrm>
            <a:off x="931447" y="3965224"/>
            <a:ext cx="549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6F4F7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04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65525" y="615203"/>
            <a:ext cx="1847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-225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目 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5525" y="1222019"/>
            <a:ext cx="1676510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</a:p>
        </p:txBody>
      </p:sp>
      <p:sp>
        <p:nvSpPr>
          <p:cNvPr id="2" name="矩形 1"/>
          <p:cNvSpPr/>
          <p:nvPr/>
        </p:nvSpPr>
        <p:spPr>
          <a:xfrm>
            <a:off x="978144" y="1565238"/>
            <a:ext cx="620754" cy="288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2323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30" y="0"/>
            <a:ext cx="506617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0">
            <a:extLst>
              <a:ext uri="{FF2B5EF4-FFF2-40B4-BE49-F238E27FC236}">
                <a16:creationId xmlns:a16="http://schemas.microsoft.com/office/drawing/2014/main" id="{0F71073B-EBC0-4696-A92B-434D54FACDCF}"/>
              </a:ext>
            </a:extLst>
          </p:cNvPr>
          <p:cNvSpPr txBox="1"/>
          <p:nvPr/>
        </p:nvSpPr>
        <p:spPr>
          <a:xfrm>
            <a:off x="684567" y="465352"/>
            <a:ext cx="1695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生命的价值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The Value of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9F8246-E3F2-40B6-9663-7992282DCD20}"/>
              </a:ext>
            </a:extLst>
          </p:cNvPr>
          <p:cNvSpPr txBox="1"/>
          <p:nvPr/>
        </p:nvSpPr>
        <p:spPr>
          <a:xfrm>
            <a:off x="2813836" y="871864"/>
            <a:ext cx="3805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不只是生与死之间的抉择，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我们不求名垂青史，在生活中一些普通的职业中我们就能看到生命的闪光点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96CADD-DB23-4B33-AF0D-AB45D7648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3" y="2260881"/>
            <a:ext cx="3400425" cy="2190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3EA193-E695-4E52-AFB2-E8E80EE56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05" y="2260880"/>
            <a:ext cx="3669736" cy="21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0"/>
          <p:cNvSpPr txBox="1"/>
          <p:nvPr/>
        </p:nvSpPr>
        <p:spPr>
          <a:xfrm>
            <a:off x="688595" y="1968925"/>
            <a:ext cx="30227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幸福的我们</a:t>
            </a:r>
            <a:endParaRPr lang="en-US" altLang="zh-CN" sz="3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Lucky us</a:t>
            </a:r>
            <a:endParaRPr lang="zh-CN" altLang="en-US" sz="1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688595" y="1267549"/>
            <a:ext cx="3251597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PART 04</a:t>
            </a:r>
            <a:endParaRPr lang="zh-CN" altLang="en-US" sz="4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1" name="文本框 36"/>
          <p:cNvSpPr txBox="1"/>
          <p:nvPr/>
        </p:nvSpPr>
        <p:spPr>
          <a:xfrm>
            <a:off x="688595" y="3087938"/>
            <a:ext cx="3860006" cy="272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现世，我们幸福的活着。</a:t>
            </a:r>
          </a:p>
        </p:txBody>
      </p:sp>
      <p:sp>
        <p:nvSpPr>
          <p:cNvPr id="13" name="矩形 12"/>
          <p:cNvSpPr/>
          <p:nvPr/>
        </p:nvSpPr>
        <p:spPr>
          <a:xfrm>
            <a:off x="791465" y="2898478"/>
            <a:ext cx="620754" cy="288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232323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30" y="0"/>
            <a:ext cx="506617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0"/>
          <p:cNvSpPr txBox="1"/>
          <p:nvPr/>
        </p:nvSpPr>
        <p:spPr>
          <a:xfrm>
            <a:off x="684567" y="465352"/>
            <a:ext cx="1401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幸福的我们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Lucky us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1793352-8931-448F-B281-58D7D50776B3}"/>
              </a:ext>
            </a:extLst>
          </p:cNvPr>
          <p:cNvSpPr txBox="1"/>
          <p:nvPr/>
        </p:nvSpPr>
        <p:spPr>
          <a:xfrm>
            <a:off x="1512992" y="1052550"/>
            <a:ext cx="5533466" cy="3269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热爱自己所热爱，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尊重自已应尊重，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体谅自己需体谅，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痛恨自己所痛恨，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去拥抱开阔的世界，不止地球，还有星空；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永远不忘自己的初心，在这浮躁现实的社会；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在实现自我满足的同时兼济天下。</a:t>
            </a:r>
            <a:endParaRPr lang="zh-CN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881982" y="1394505"/>
            <a:ext cx="4272439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defRPr/>
            </a:pPr>
            <a:r>
              <a:rPr lang="en-US" altLang="zh-CN" sz="72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THANKS</a:t>
            </a:r>
          </a:p>
        </p:txBody>
      </p:sp>
      <p:sp>
        <p:nvSpPr>
          <p:cNvPr id="15" name="矩形 14"/>
          <p:cNvSpPr/>
          <p:nvPr/>
        </p:nvSpPr>
        <p:spPr>
          <a:xfrm>
            <a:off x="791843" y="2934970"/>
            <a:ext cx="620754" cy="288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2323"/>
              </a:solidFill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66748C44-82A8-4D58-A96D-48DAEDE561AF}"/>
              </a:ext>
            </a:extLst>
          </p:cNvPr>
          <p:cNvSpPr txBox="1"/>
          <p:nvPr/>
        </p:nvSpPr>
        <p:spPr>
          <a:xfrm>
            <a:off x="4979115" y="4203929"/>
            <a:ext cx="26722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第四组：刘欣豪、马忠龙、王硕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070253-A5E0-44DF-846E-F4BE84E437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30" y="0"/>
            <a:ext cx="5066170" cy="5143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4CEFA5-99CB-4CAB-A12D-948F7A7F18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908"/>
            <a:ext cx="1675375" cy="34235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319054-B3A5-4CDC-BFD6-831230CB74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75" y="2693426"/>
            <a:ext cx="3214798" cy="2411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30" y="0"/>
            <a:ext cx="5066170" cy="5143500"/>
          </a:xfrm>
          <a:prstGeom prst="rect">
            <a:avLst/>
          </a:prstGeom>
        </p:spPr>
      </p:pic>
      <p:sp>
        <p:nvSpPr>
          <p:cNvPr id="13" name="文本框 11"/>
          <p:cNvSpPr txBox="1"/>
          <p:nvPr/>
        </p:nvSpPr>
        <p:spPr>
          <a:xfrm>
            <a:off x="688595" y="1267549"/>
            <a:ext cx="3251597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PART 01</a:t>
            </a:r>
            <a:endParaRPr lang="zh-CN" altLang="en-US" sz="4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7" name="文本框 36"/>
          <p:cNvSpPr txBox="1"/>
          <p:nvPr/>
        </p:nvSpPr>
        <p:spPr>
          <a:xfrm>
            <a:off x="688595" y="3087938"/>
            <a:ext cx="386000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每当讨论生命，最终似乎都会成为一个哲学性问题，</a:t>
            </a:r>
            <a:endParaRPr lang="en-US" altLang="zh-CN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今天我们要谈及生命就需要先搞清楚，什么是生命？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688595" y="1968925"/>
            <a:ext cx="25588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何为生命</a:t>
            </a:r>
            <a:endParaRPr lang="en-US" altLang="zh-CN" sz="3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For what is life </a:t>
            </a:r>
            <a:endParaRPr lang="zh-CN" altLang="en-US" sz="1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1465" y="2898478"/>
            <a:ext cx="620754" cy="288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23232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DB158BF-851A-4DCF-A221-91AED30CE982}"/>
              </a:ext>
            </a:extLst>
          </p:cNvPr>
          <p:cNvSpPr/>
          <p:nvPr/>
        </p:nvSpPr>
        <p:spPr>
          <a:xfrm>
            <a:off x="4572000" y="885326"/>
            <a:ext cx="3855907" cy="3372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生命是一个汉语词汇。</a:t>
            </a:r>
            <a:endParaRPr lang="en-US" altLang="zh-CN" sz="1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一指生物生存，生物所具有的活动能力；</a:t>
            </a:r>
            <a:endParaRPr lang="en-US" altLang="zh-CN" sz="1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二指事物借以生存的根本条件；</a:t>
            </a:r>
            <a:endParaRPr lang="en-US" altLang="zh-CN" sz="1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三指命运；</a:t>
            </a:r>
            <a:endParaRPr lang="en-US" altLang="zh-CN" sz="1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四指活命；</a:t>
            </a:r>
            <a:endParaRPr lang="en-US" altLang="zh-CN" sz="1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五指有生命之物，特指动物；</a:t>
            </a:r>
            <a:endParaRPr lang="en-US" altLang="zh-CN" sz="1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六指生活；</a:t>
            </a:r>
            <a:endParaRPr lang="en-US" altLang="zh-CN" sz="1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七指生物学上认为生命是蛋白质存在的一种形式。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99FA08-B6A3-4EB1-B2C4-4448EF799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8" y="1881683"/>
            <a:ext cx="3162802" cy="1380133"/>
          </a:xfrm>
          <a:prstGeom prst="rect">
            <a:avLst/>
          </a:prstGeom>
        </p:spPr>
      </p:pic>
      <p:sp>
        <p:nvSpPr>
          <p:cNvPr id="5" name="文本框 10">
            <a:extLst>
              <a:ext uri="{FF2B5EF4-FFF2-40B4-BE49-F238E27FC236}">
                <a16:creationId xmlns:a16="http://schemas.microsoft.com/office/drawing/2014/main" id="{5D45D535-8508-4F6A-A3D1-D5111E76655F}"/>
              </a:ext>
            </a:extLst>
          </p:cNvPr>
          <p:cNvSpPr txBox="1"/>
          <p:nvPr/>
        </p:nvSpPr>
        <p:spPr>
          <a:xfrm>
            <a:off x="684567" y="465352"/>
            <a:ext cx="334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何为生命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For what is life 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093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>
            <a:extLst>
              <a:ext uri="{FF2B5EF4-FFF2-40B4-BE49-F238E27FC236}">
                <a16:creationId xmlns:a16="http://schemas.microsoft.com/office/drawing/2014/main" id="{FB838818-33C0-4662-8D1C-F41885CA5A40}"/>
              </a:ext>
            </a:extLst>
          </p:cNvPr>
          <p:cNvSpPr txBox="1"/>
          <p:nvPr/>
        </p:nvSpPr>
        <p:spPr>
          <a:xfrm>
            <a:off x="684567" y="465352"/>
            <a:ext cx="334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何为生命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For what is life 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0928DD-07CF-42E9-81E8-34C41C35D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4" y="55217"/>
            <a:ext cx="3713540" cy="2320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11BD7D-3BDD-479F-B17A-4488D7179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71" y="465352"/>
            <a:ext cx="2890478" cy="43601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3D2879-6308-498F-B16F-3DDD10704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89" y="2504515"/>
            <a:ext cx="4126153" cy="23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29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>
            <a:extLst>
              <a:ext uri="{FF2B5EF4-FFF2-40B4-BE49-F238E27FC236}">
                <a16:creationId xmlns:a16="http://schemas.microsoft.com/office/drawing/2014/main" id="{5F1E37DC-9321-4235-B252-36B91BF92CDE}"/>
              </a:ext>
            </a:extLst>
          </p:cNvPr>
          <p:cNvSpPr txBox="1"/>
          <p:nvPr/>
        </p:nvSpPr>
        <p:spPr>
          <a:xfrm>
            <a:off x="684567" y="465352"/>
            <a:ext cx="334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何为生命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For what is life 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CB7759-1A93-4665-BE15-17CB6C43EDD7}"/>
              </a:ext>
            </a:extLst>
          </p:cNvPr>
          <p:cNvSpPr txBox="1"/>
          <p:nvPr/>
        </p:nvSpPr>
        <p:spPr>
          <a:xfrm>
            <a:off x="5057327" y="869378"/>
            <a:ext cx="3402106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的物质基础是很多分子、原子，多到我们会根本数不清，他们组成各种神奇的结构，连结在一起，当一种被我们现在称作草履虫的单细胞生物开始它第一次脉动时，地球上第一个生命就诞生了，后来，组合逐渐复杂化，植物、动物逐渐跃上地球的舞台，兴起衰落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CDBF8F-A15B-471C-982B-6CB7FAB26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1921"/>
            <a:ext cx="3777776" cy="194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6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968689" y="1314108"/>
            <a:ext cx="18774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2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生命是多样的</a:t>
            </a:r>
          </a:p>
        </p:txBody>
      </p:sp>
      <p:sp>
        <p:nvSpPr>
          <p:cNvPr id="53" name="矩形 52"/>
          <p:cNvSpPr/>
          <p:nvPr/>
        </p:nvSpPr>
        <p:spPr>
          <a:xfrm>
            <a:off x="4968688" y="1843521"/>
            <a:ext cx="2870945" cy="84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生物的多样性又包括遗传的多样性，物种的多样性，生态系统的多样性</a:t>
            </a:r>
            <a:endParaRPr lang="en-US" altLang="zh-CN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自然界有无数种生命形态，微生物、植物、动物等。</a:t>
            </a:r>
            <a:endParaRPr lang="en-US" altLang="zh-CN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684567" y="465352"/>
            <a:ext cx="334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何为生命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</a:rPr>
              <a:t>For what is life 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369794" y="1377844"/>
            <a:ext cx="3606814" cy="2387811"/>
          </a:xfrm>
          <a:custGeom>
            <a:avLst/>
            <a:gdLst>
              <a:gd name="T0" fmla="*/ 214374 w 3896"/>
              <a:gd name="T1" fmla="*/ 276344 h 3896"/>
              <a:gd name="T2" fmla="*/ 214374 w 3896"/>
              <a:gd name="T3" fmla="*/ 1524515 h 3896"/>
              <a:gd name="T4" fmla="*/ 270740 w 3896"/>
              <a:gd name="T5" fmla="*/ 1580431 h 3896"/>
              <a:gd name="T6" fmla="*/ 1528803 w 3896"/>
              <a:gd name="T7" fmla="*/ 1580431 h 3896"/>
              <a:gd name="T8" fmla="*/ 1585169 w 3896"/>
              <a:gd name="T9" fmla="*/ 1524515 h 3896"/>
              <a:gd name="T10" fmla="*/ 1585169 w 3896"/>
              <a:gd name="T11" fmla="*/ 276344 h 3896"/>
              <a:gd name="T12" fmla="*/ 1528803 w 3896"/>
              <a:gd name="T13" fmla="*/ 219966 h 3896"/>
              <a:gd name="T14" fmla="*/ 270740 w 3896"/>
              <a:gd name="T15" fmla="*/ 219966 h 3896"/>
              <a:gd name="T16" fmla="*/ 214374 w 3896"/>
              <a:gd name="T17" fmla="*/ 276344 h 3896"/>
              <a:gd name="T18" fmla="*/ 1743639 w 3896"/>
              <a:gd name="T19" fmla="*/ 0 h 3896"/>
              <a:gd name="T20" fmla="*/ 1405907 w 3896"/>
              <a:gd name="T21" fmla="*/ 0 h 3896"/>
              <a:gd name="T22" fmla="*/ 1350004 w 3896"/>
              <a:gd name="T23" fmla="*/ 56378 h 3896"/>
              <a:gd name="T24" fmla="*/ 1405907 w 3896"/>
              <a:gd name="T25" fmla="*/ 107210 h 3896"/>
              <a:gd name="T26" fmla="*/ 1692356 w 3896"/>
              <a:gd name="T27" fmla="*/ 107210 h 3896"/>
              <a:gd name="T28" fmla="*/ 1692356 w 3896"/>
              <a:gd name="T29" fmla="*/ 393721 h 3896"/>
              <a:gd name="T30" fmla="*/ 1743639 w 3896"/>
              <a:gd name="T31" fmla="*/ 450099 h 3896"/>
              <a:gd name="T32" fmla="*/ 1800005 w 3896"/>
              <a:gd name="T33" fmla="*/ 393721 h 3896"/>
              <a:gd name="T34" fmla="*/ 1800005 w 3896"/>
              <a:gd name="T35" fmla="*/ 56378 h 3896"/>
              <a:gd name="T36" fmla="*/ 1743639 w 3896"/>
              <a:gd name="T37" fmla="*/ 0 h 3896"/>
              <a:gd name="T38" fmla="*/ 1743639 w 3896"/>
              <a:gd name="T39" fmla="*/ 1350298 h 3896"/>
              <a:gd name="T40" fmla="*/ 1692356 w 3896"/>
              <a:gd name="T41" fmla="*/ 1406676 h 3896"/>
              <a:gd name="T42" fmla="*/ 1692356 w 3896"/>
              <a:gd name="T43" fmla="*/ 1693187 h 3896"/>
              <a:gd name="T44" fmla="*/ 1405907 w 3896"/>
              <a:gd name="T45" fmla="*/ 1693187 h 3896"/>
              <a:gd name="T46" fmla="*/ 1350004 w 3896"/>
              <a:gd name="T47" fmla="*/ 1744019 h 3896"/>
              <a:gd name="T48" fmla="*/ 1405907 w 3896"/>
              <a:gd name="T49" fmla="*/ 1800397 h 3896"/>
              <a:gd name="T50" fmla="*/ 1743639 w 3896"/>
              <a:gd name="T51" fmla="*/ 1800397 h 3896"/>
              <a:gd name="T52" fmla="*/ 1800005 w 3896"/>
              <a:gd name="T53" fmla="*/ 1744019 h 3896"/>
              <a:gd name="T54" fmla="*/ 1800005 w 3896"/>
              <a:gd name="T55" fmla="*/ 1406676 h 3896"/>
              <a:gd name="T56" fmla="*/ 1743639 w 3896"/>
              <a:gd name="T57" fmla="*/ 1350298 h 3896"/>
              <a:gd name="T58" fmla="*/ 55904 w 3896"/>
              <a:gd name="T59" fmla="*/ 450099 h 3896"/>
              <a:gd name="T60" fmla="*/ 107187 w 3896"/>
              <a:gd name="T61" fmla="*/ 393721 h 3896"/>
              <a:gd name="T62" fmla="*/ 107187 w 3896"/>
              <a:gd name="T63" fmla="*/ 107210 h 3896"/>
              <a:gd name="T64" fmla="*/ 393636 w 3896"/>
              <a:gd name="T65" fmla="*/ 107210 h 3896"/>
              <a:gd name="T66" fmla="*/ 450001 w 3896"/>
              <a:gd name="T67" fmla="*/ 56378 h 3896"/>
              <a:gd name="T68" fmla="*/ 393636 w 3896"/>
              <a:gd name="T69" fmla="*/ 0 h 3896"/>
              <a:gd name="T70" fmla="*/ 55904 w 3896"/>
              <a:gd name="T71" fmla="*/ 0 h 3896"/>
              <a:gd name="T72" fmla="*/ 0 w 3896"/>
              <a:gd name="T73" fmla="*/ 56378 h 3896"/>
              <a:gd name="T74" fmla="*/ 0 w 3896"/>
              <a:gd name="T75" fmla="*/ 393721 h 3896"/>
              <a:gd name="T76" fmla="*/ 55904 w 3896"/>
              <a:gd name="T77" fmla="*/ 450099 h 3896"/>
              <a:gd name="T78" fmla="*/ 393636 w 3896"/>
              <a:gd name="T79" fmla="*/ 1693187 h 3896"/>
              <a:gd name="T80" fmla="*/ 107187 w 3896"/>
              <a:gd name="T81" fmla="*/ 1693187 h 3896"/>
              <a:gd name="T82" fmla="*/ 107187 w 3896"/>
              <a:gd name="T83" fmla="*/ 1406676 h 3896"/>
              <a:gd name="T84" fmla="*/ 55904 w 3896"/>
              <a:gd name="T85" fmla="*/ 1350298 h 3896"/>
              <a:gd name="T86" fmla="*/ 0 w 3896"/>
              <a:gd name="T87" fmla="*/ 1406676 h 3896"/>
              <a:gd name="T88" fmla="*/ 0 w 3896"/>
              <a:gd name="T89" fmla="*/ 1744019 h 3896"/>
              <a:gd name="T90" fmla="*/ 55904 w 3896"/>
              <a:gd name="T91" fmla="*/ 1800397 h 3896"/>
              <a:gd name="T92" fmla="*/ 393636 w 3896"/>
              <a:gd name="T93" fmla="*/ 1800397 h 3896"/>
              <a:gd name="T94" fmla="*/ 450001 w 3896"/>
              <a:gd name="T95" fmla="*/ 1744019 h 3896"/>
              <a:gd name="T96" fmla="*/ 393636 w 3896"/>
              <a:gd name="T97" fmla="*/ 1693187 h 389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3896" h="3896">
                <a:moveTo>
                  <a:pt x="464" y="598"/>
                </a:moveTo>
                <a:cubicBezTo>
                  <a:pt x="464" y="3299"/>
                  <a:pt x="464" y="3299"/>
                  <a:pt x="464" y="3299"/>
                </a:cubicBezTo>
                <a:cubicBezTo>
                  <a:pt x="464" y="3366"/>
                  <a:pt x="519" y="3420"/>
                  <a:pt x="586" y="3420"/>
                </a:cubicBezTo>
                <a:cubicBezTo>
                  <a:pt x="3309" y="3420"/>
                  <a:pt x="3309" y="3420"/>
                  <a:pt x="3309" y="3420"/>
                </a:cubicBezTo>
                <a:cubicBezTo>
                  <a:pt x="3377" y="3420"/>
                  <a:pt x="3431" y="3366"/>
                  <a:pt x="3431" y="3299"/>
                </a:cubicBezTo>
                <a:cubicBezTo>
                  <a:pt x="3431" y="598"/>
                  <a:pt x="3431" y="598"/>
                  <a:pt x="3431" y="598"/>
                </a:cubicBezTo>
                <a:cubicBezTo>
                  <a:pt x="3431" y="530"/>
                  <a:pt x="3377" y="476"/>
                  <a:pt x="3309" y="476"/>
                </a:cubicBezTo>
                <a:cubicBezTo>
                  <a:pt x="586" y="476"/>
                  <a:pt x="586" y="476"/>
                  <a:pt x="586" y="476"/>
                </a:cubicBezTo>
                <a:cubicBezTo>
                  <a:pt x="519" y="476"/>
                  <a:pt x="464" y="530"/>
                  <a:pt x="464" y="598"/>
                </a:cubicBezTo>
                <a:close/>
                <a:moveTo>
                  <a:pt x="3774" y="0"/>
                </a:moveTo>
                <a:cubicBezTo>
                  <a:pt x="3043" y="0"/>
                  <a:pt x="3043" y="0"/>
                  <a:pt x="3043" y="0"/>
                </a:cubicBezTo>
                <a:cubicBezTo>
                  <a:pt x="2976" y="0"/>
                  <a:pt x="2922" y="54"/>
                  <a:pt x="2922" y="122"/>
                </a:cubicBezTo>
                <a:cubicBezTo>
                  <a:pt x="2922" y="189"/>
                  <a:pt x="2976" y="232"/>
                  <a:pt x="3043" y="232"/>
                </a:cubicBezTo>
                <a:cubicBezTo>
                  <a:pt x="3663" y="232"/>
                  <a:pt x="3663" y="232"/>
                  <a:pt x="3663" y="232"/>
                </a:cubicBezTo>
                <a:cubicBezTo>
                  <a:pt x="3663" y="852"/>
                  <a:pt x="3663" y="852"/>
                  <a:pt x="3663" y="852"/>
                </a:cubicBezTo>
                <a:cubicBezTo>
                  <a:pt x="3663" y="919"/>
                  <a:pt x="3707" y="974"/>
                  <a:pt x="3774" y="974"/>
                </a:cubicBezTo>
                <a:cubicBezTo>
                  <a:pt x="3841" y="974"/>
                  <a:pt x="3896" y="919"/>
                  <a:pt x="3896" y="852"/>
                </a:cubicBezTo>
                <a:cubicBezTo>
                  <a:pt x="3896" y="122"/>
                  <a:pt x="3896" y="122"/>
                  <a:pt x="3896" y="122"/>
                </a:cubicBezTo>
                <a:cubicBezTo>
                  <a:pt x="3896" y="54"/>
                  <a:pt x="3841" y="0"/>
                  <a:pt x="3774" y="0"/>
                </a:cubicBezTo>
                <a:close/>
                <a:moveTo>
                  <a:pt x="3774" y="2922"/>
                </a:moveTo>
                <a:cubicBezTo>
                  <a:pt x="3707" y="2922"/>
                  <a:pt x="3663" y="2977"/>
                  <a:pt x="3663" y="3044"/>
                </a:cubicBezTo>
                <a:cubicBezTo>
                  <a:pt x="3663" y="3664"/>
                  <a:pt x="3663" y="3664"/>
                  <a:pt x="3663" y="3664"/>
                </a:cubicBezTo>
                <a:cubicBezTo>
                  <a:pt x="3043" y="3664"/>
                  <a:pt x="3043" y="3664"/>
                  <a:pt x="3043" y="3664"/>
                </a:cubicBezTo>
                <a:cubicBezTo>
                  <a:pt x="2976" y="3664"/>
                  <a:pt x="2922" y="3707"/>
                  <a:pt x="2922" y="3774"/>
                </a:cubicBezTo>
                <a:cubicBezTo>
                  <a:pt x="2922" y="3841"/>
                  <a:pt x="2976" y="3896"/>
                  <a:pt x="3043" y="3896"/>
                </a:cubicBezTo>
                <a:cubicBezTo>
                  <a:pt x="3774" y="3896"/>
                  <a:pt x="3774" y="3896"/>
                  <a:pt x="3774" y="3896"/>
                </a:cubicBezTo>
                <a:cubicBezTo>
                  <a:pt x="3841" y="3896"/>
                  <a:pt x="3896" y="3841"/>
                  <a:pt x="3896" y="3774"/>
                </a:cubicBezTo>
                <a:cubicBezTo>
                  <a:pt x="3896" y="3044"/>
                  <a:pt x="3896" y="3044"/>
                  <a:pt x="3896" y="3044"/>
                </a:cubicBezTo>
                <a:cubicBezTo>
                  <a:pt x="3896" y="2977"/>
                  <a:pt x="3841" y="2922"/>
                  <a:pt x="3774" y="2922"/>
                </a:cubicBezTo>
                <a:close/>
                <a:moveTo>
                  <a:pt x="121" y="974"/>
                </a:moveTo>
                <a:cubicBezTo>
                  <a:pt x="188" y="974"/>
                  <a:pt x="232" y="919"/>
                  <a:pt x="232" y="85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852" y="232"/>
                  <a:pt x="852" y="232"/>
                  <a:pt x="852" y="232"/>
                </a:cubicBezTo>
                <a:cubicBezTo>
                  <a:pt x="919" y="232"/>
                  <a:pt x="974" y="189"/>
                  <a:pt x="974" y="122"/>
                </a:cubicBezTo>
                <a:cubicBezTo>
                  <a:pt x="974" y="54"/>
                  <a:pt x="919" y="0"/>
                  <a:pt x="852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54" y="0"/>
                  <a:pt x="0" y="54"/>
                  <a:pt x="0" y="122"/>
                </a:cubicBezTo>
                <a:cubicBezTo>
                  <a:pt x="0" y="852"/>
                  <a:pt x="0" y="852"/>
                  <a:pt x="0" y="852"/>
                </a:cubicBezTo>
                <a:cubicBezTo>
                  <a:pt x="0" y="919"/>
                  <a:pt x="54" y="974"/>
                  <a:pt x="121" y="974"/>
                </a:cubicBezTo>
                <a:close/>
                <a:moveTo>
                  <a:pt x="852" y="3664"/>
                </a:moveTo>
                <a:cubicBezTo>
                  <a:pt x="232" y="3664"/>
                  <a:pt x="232" y="3664"/>
                  <a:pt x="232" y="3664"/>
                </a:cubicBezTo>
                <a:cubicBezTo>
                  <a:pt x="232" y="3044"/>
                  <a:pt x="232" y="3044"/>
                  <a:pt x="232" y="3044"/>
                </a:cubicBezTo>
                <a:cubicBezTo>
                  <a:pt x="232" y="2977"/>
                  <a:pt x="188" y="2922"/>
                  <a:pt x="121" y="2922"/>
                </a:cubicBezTo>
                <a:cubicBezTo>
                  <a:pt x="54" y="2922"/>
                  <a:pt x="0" y="2977"/>
                  <a:pt x="0" y="3044"/>
                </a:cubicBezTo>
                <a:cubicBezTo>
                  <a:pt x="0" y="3774"/>
                  <a:pt x="0" y="3774"/>
                  <a:pt x="0" y="3774"/>
                </a:cubicBezTo>
                <a:cubicBezTo>
                  <a:pt x="0" y="3841"/>
                  <a:pt x="54" y="3896"/>
                  <a:pt x="121" y="3896"/>
                </a:cubicBezTo>
                <a:cubicBezTo>
                  <a:pt x="852" y="3896"/>
                  <a:pt x="852" y="3896"/>
                  <a:pt x="852" y="3896"/>
                </a:cubicBezTo>
                <a:cubicBezTo>
                  <a:pt x="919" y="3896"/>
                  <a:pt x="974" y="3841"/>
                  <a:pt x="974" y="3774"/>
                </a:cubicBezTo>
                <a:cubicBezTo>
                  <a:pt x="974" y="3707"/>
                  <a:pt x="919" y="3664"/>
                  <a:pt x="852" y="3664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B94CC5-B7D3-4D3B-992F-CD23F5FDA383}"/>
              </a:ext>
            </a:extLst>
          </p:cNvPr>
          <p:cNvSpPr/>
          <p:nvPr/>
        </p:nvSpPr>
        <p:spPr>
          <a:xfrm>
            <a:off x="4968688" y="2786253"/>
            <a:ext cx="18774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2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生命是动态的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C5F925-29F0-4545-B1AF-513745927CA2}"/>
              </a:ext>
            </a:extLst>
          </p:cNvPr>
          <p:cNvSpPr/>
          <p:nvPr/>
        </p:nvSpPr>
        <p:spPr>
          <a:xfrm>
            <a:off x="4968689" y="3261425"/>
            <a:ext cx="2978524" cy="651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我们认知中多数的生命代表了一种动态的形式。无论从哪个方面来讲，认识到生命的动态性都是至关重要的。</a:t>
            </a:r>
          </a:p>
        </p:txBody>
      </p: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0"/>
          <p:cNvSpPr txBox="1"/>
          <p:nvPr/>
        </p:nvSpPr>
        <p:spPr>
          <a:xfrm>
            <a:off x="688595" y="1968925"/>
            <a:ext cx="42284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独特的人类生命</a:t>
            </a:r>
            <a:endParaRPr lang="en-US" altLang="zh-CN" sz="3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6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Unique human life</a:t>
            </a:r>
            <a:endParaRPr lang="zh-CN" altLang="en-US" sz="16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688595" y="1267549"/>
            <a:ext cx="3251597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PART 02</a:t>
            </a:r>
            <a:endParaRPr lang="zh-CN" altLang="en-US" sz="4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1" name="文本框 36"/>
          <p:cNvSpPr txBox="1"/>
          <p:nvPr/>
        </p:nvSpPr>
        <p:spPr>
          <a:xfrm>
            <a:off x="688595" y="3087938"/>
            <a:ext cx="3860006" cy="5037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人类是极为独特的生命个体，而其独特于地球上其他生命形式又体现在哪里呢？</a:t>
            </a:r>
          </a:p>
        </p:txBody>
      </p:sp>
      <p:sp>
        <p:nvSpPr>
          <p:cNvPr id="13" name="矩形 12"/>
          <p:cNvSpPr/>
          <p:nvPr/>
        </p:nvSpPr>
        <p:spPr>
          <a:xfrm>
            <a:off x="791465" y="2898478"/>
            <a:ext cx="620754" cy="288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232323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30" y="0"/>
            <a:ext cx="506617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21444E-61BC-48DD-8384-6B8C4913B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6" y="1510377"/>
            <a:ext cx="4517262" cy="2496846"/>
          </a:xfrm>
          <a:prstGeom prst="rect">
            <a:avLst/>
          </a:prstGeom>
        </p:spPr>
      </p:pic>
      <p:sp>
        <p:nvSpPr>
          <p:cNvPr id="4" name="文本框 10">
            <a:extLst>
              <a:ext uri="{FF2B5EF4-FFF2-40B4-BE49-F238E27FC236}">
                <a16:creationId xmlns:a16="http://schemas.microsoft.com/office/drawing/2014/main" id="{252CC78D-765D-4715-B814-0519A3D3F9C0}"/>
              </a:ext>
            </a:extLst>
          </p:cNvPr>
          <p:cNvSpPr txBox="1"/>
          <p:nvPr/>
        </p:nvSpPr>
        <p:spPr>
          <a:xfrm>
            <a:off x="684567" y="465352"/>
            <a:ext cx="183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独特的人类生命</a:t>
            </a:r>
            <a:endParaRPr lang="en-US" altLang="zh-CN" sz="18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r>
              <a:rPr lang="en-US" altLang="zh-CN" sz="1000" dirty="0">
                <a:solidFill>
                  <a:srgbClr val="232323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Unique human life</a:t>
            </a:r>
            <a:endParaRPr lang="zh-CN" altLang="en-US" sz="1000" dirty="0">
              <a:solidFill>
                <a:srgbClr val="232323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40DA91-9143-41B3-9001-91D097AE5CB6}"/>
              </a:ext>
            </a:extLst>
          </p:cNvPr>
          <p:cNvSpPr txBox="1"/>
          <p:nvPr/>
        </p:nvSpPr>
        <p:spPr>
          <a:xfrm>
            <a:off x="5439336" y="605635"/>
            <a:ext cx="2790265" cy="3932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存在某种亲缘关系，具有共同的祖先。约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万年前，一颗宽度约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的大型陨石撞击到了今天墨西哥的尤卡坦半岛上，造成巨大灾难，当时地球上包括恐龙在内的三分之二的动物物种消亡灭绝（恐龙灭绝原因未定，此种说法只占其一），爬行动物的黄金时代结束，原始哺乳类动物逃过劫难经过漫长岁月存活下来，之后迅速进化，才形成了现在的人类。</a:t>
            </a:r>
          </a:p>
        </p:txBody>
      </p:sp>
    </p:spTree>
    <p:extLst>
      <p:ext uri="{BB962C8B-B14F-4D97-AF65-F5344CB8AC3E}">
        <p14:creationId xmlns:p14="http://schemas.microsoft.com/office/powerpoint/2010/main" val="115546313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Qzus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1628</Words>
  <Application>Microsoft Office PowerPoint</Application>
  <PresentationFormat>全屏显示(16:9)</PresentationFormat>
  <Paragraphs>167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Gill Sans</vt:lpstr>
      <vt:lpstr>华文仿宋</vt:lpstr>
      <vt:lpstr>微软雅黑</vt:lpstr>
      <vt:lpstr>微软雅黑</vt:lpstr>
      <vt:lpstr>Arial</vt:lpstr>
      <vt:lpstr>Calibri</vt:lpstr>
      <vt:lpstr>Calibri Light</vt:lpstr>
      <vt:lpstr>Qzuser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简约素雅毕业论文答辩PPT模板</dc:title>
  <dc:creator>qzuser</dc:creator>
  <cp:keywords>qzuser</cp:keywords>
  <dc:description>qzuser</dc:description>
  <cp:lastModifiedBy>1 Mr.Liu</cp:lastModifiedBy>
  <cp:revision>114</cp:revision>
  <dcterms:created xsi:type="dcterms:W3CDTF">2016-05-20T12:59:00Z</dcterms:created>
  <dcterms:modified xsi:type="dcterms:W3CDTF">2021-06-04T09:41:48Z</dcterms:modified>
  <cp:contentStatus>qzuser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